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45"/>
  </p:notesMasterIdLst>
  <p:sldIdLst>
    <p:sldId id="257" r:id="rId5"/>
    <p:sldId id="629" r:id="rId6"/>
    <p:sldId id="587" r:id="rId7"/>
    <p:sldId id="426" r:id="rId8"/>
    <p:sldId id="258" r:id="rId9"/>
    <p:sldId id="489" r:id="rId10"/>
    <p:sldId id="492" r:id="rId11"/>
    <p:sldId id="590" r:id="rId12"/>
    <p:sldId id="630" r:id="rId13"/>
    <p:sldId id="499" r:id="rId14"/>
    <p:sldId id="500" r:id="rId15"/>
    <p:sldId id="631" r:id="rId16"/>
    <p:sldId id="636" r:id="rId17"/>
    <p:sldId id="632" r:id="rId18"/>
    <p:sldId id="634" r:id="rId19"/>
    <p:sldId id="645" r:id="rId20"/>
    <p:sldId id="316" r:id="rId21"/>
    <p:sldId id="637" r:id="rId22"/>
    <p:sldId id="638" r:id="rId23"/>
    <p:sldId id="639" r:id="rId24"/>
    <p:sldId id="646" r:id="rId25"/>
    <p:sldId id="647" r:id="rId26"/>
    <p:sldId id="463" r:id="rId27"/>
    <p:sldId id="641" r:id="rId28"/>
    <p:sldId id="640" r:id="rId29"/>
    <p:sldId id="648" r:id="rId30"/>
    <p:sldId id="518" r:id="rId31"/>
    <p:sldId id="484" r:id="rId32"/>
    <p:sldId id="652" r:id="rId33"/>
    <p:sldId id="653" r:id="rId34"/>
    <p:sldId id="654" r:id="rId35"/>
    <p:sldId id="655" r:id="rId36"/>
    <p:sldId id="651" r:id="rId37"/>
    <p:sldId id="656" r:id="rId38"/>
    <p:sldId id="440" r:id="rId39"/>
    <p:sldId id="441" r:id="rId40"/>
    <p:sldId id="657" r:id="rId41"/>
    <p:sldId id="642" r:id="rId42"/>
    <p:sldId id="643" r:id="rId43"/>
    <p:sldId id="64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257"/>
            <p14:sldId id="629"/>
            <p14:sldId id="587"/>
            <p14:sldId id="426"/>
            <p14:sldId id="258"/>
            <p14:sldId id="489"/>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46"/>
          </p14:sldIdLst>
        </p14:section>
        <p14:section name="PACKAGES" id="{488FB153-A18A-F24C-B5BB-3888166C7FCD}">
          <p14:sldIdLst>
            <p14:sldId id="647"/>
            <p14:sldId id="463"/>
            <p14:sldId id="641"/>
            <p14:sldId id="640"/>
          </p14:sldIdLst>
        </p14:section>
        <p14:section name="FUNCTIONS" id="{92544C99-5A03-914F-900A-7FBCE68C8327}">
          <p14:sldIdLst>
            <p14:sldId id="648"/>
            <p14:sldId id="518"/>
            <p14:sldId id="484"/>
          </p14:sldIdLst>
        </p14:section>
        <p14:section name="DATA FRAMES" id="{48642601-41A0-5F4B-9012-C6FBC0AF72B9}">
          <p14:sldIdLst>
            <p14:sldId id="652"/>
            <p14:sldId id="653"/>
            <p14:sldId id="654"/>
            <p14:sldId id="655"/>
            <p14:sldId id="651"/>
            <p14:sldId id="656"/>
            <p14:sldId id="440"/>
            <p14:sldId id="441"/>
          </p14:sldIdLst>
        </p14:section>
        <p14:section name="BOOLEAN OPERATIONS" id="{FC5DE62F-3EBF-3E49-91D9-CAF84121DEFC}">
          <p14:sldIdLst>
            <p14:sldId id="657"/>
            <p14:sldId id="642"/>
            <p14:sldId id="643"/>
            <p14:sldId id="6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72"/>
    <p:restoredTop sz="88522"/>
  </p:normalViewPr>
  <p:slideViewPr>
    <p:cSldViewPr snapToGrid="0">
      <p:cViewPr varScale="1">
        <p:scale>
          <a:sx n="114" d="100"/>
          <a:sy n="114" d="100"/>
        </p:scale>
        <p:origin x="192" y="2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ata3.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nSpc>
              <a:spcPct val="100000"/>
            </a:lnSpc>
          </a:pPr>
          <a:r>
            <a:rPr lang="en-US" sz="2800" b="1" dirty="0"/>
            <a:t>Ritika Giri</a:t>
          </a:r>
        </a:p>
        <a:p>
          <a:pPr>
            <a:lnSpc>
              <a:spcPct val="100000"/>
            </a:lnSpc>
          </a:pPr>
          <a:r>
            <a:rPr lang="en-US" sz="2800" b="1" dirty="0"/>
            <a:t>Anthony Pulvino</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69969">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E04C68-8E68-40CD-96C7-8B6580A1959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E6F91F38-1A97-4819-8BC3-E908EAAFF0C8}">
      <dgm:prSet custT="1"/>
      <dgm:spPr/>
      <dgm:t>
        <a:bodyPr/>
        <a:lstStyle/>
        <a:p>
          <a:r>
            <a:rPr lang="en-US" sz="2600" dirty="0"/>
            <a:t>Getting to know R and RStudio</a:t>
          </a:r>
        </a:p>
      </dgm:t>
    </dgm:pt>
    <dgm:pt modelId="{E55E17CA-E665-40E2-B40D-CCC42EFCA367}" type="parTrans" cxnId="{4908BE8A-B61D-4DD5-A7A8-3DE6C0DB7BD9}">
      <dgm:prSet/>
      <dgm:spPr/>
      <dgm:t>
        <a:bodyPr/>
        <a:lstStyle/>
        <a:p>
          <a:endParaRPr lang="en-US"/>
        </a:p>
      </dgm:t>
    </dgm:pt>
    <dgm:pt modelId="{451ECF30-3802-470E-856B-9CDE347113F2}" type="sibTrans" cxnId="{4908BE8A-B61D-4DD5-A7A8-3DE6C0DB7BD9}">
      <dgm:prSet phldrT="1" phldr="0"/>
      <dgm:spPr/>
      <dgm:t>
        <a:bodyPr/>
        <a:lstStyle/>
        <a:p>
          <a:r>
            <a:rPr lang="en-US"/>
            <a:t>1</a:t>
          </a:r>
        </a:p>
      </dgm:t>
    </dgm:pt>
    <dgm:pt modelId="{2DBFC6ED-3E5E-45C0-BE85-D6F3DE36B99B}">
      <dgm:prSet/>
      <dgm:spPr/>
      <dgm:t>
        <a:bodyPr/>
        <a:lstStyle/>
        <a:p>
          <a:r>
            <a:rPr lang="en-US" dirty="0"/>
            <a:t>Practicing the concepts and commands that you need for data analysis with R</a:t>
          </a:r>
        </a:p>
      </dgm:t>
    </dgm:pt>
    <dgm:pt modelId="{1866898E-8E6E-4586-AA23-74DACE227D0C}" type="parTrans" cxnId="{A44E2CAF-1B3F-4BCD-B9DB-08E22394224A}">
      <dgm:prSet/>
      <dgm:spPr/>
      <dgm:t>
        <a:bodyPr/>
        <a:lstStyle/>
        <a:p>
          <a:endParaRPr lang="en-US"/>
        </a:p>
      </dgm:t>
    </dgm:pt>
    <dgm:pt modelId="{676C5A7F-A311-46F9-9D16-5BFD5FD556AA}" type="sibTrans" cxnId="{A44E2CAF-1B3F-4BCD-B9DB-08E22394224A}">
      <dgm:prSet phldrT="2" phldr="0"/>
      <dgm:spPr/>
      <dgm:t>
        <a:bodyPr/>
        <a:lstStyle/>
        <a:p>
          <a:r>
            <a:rPr lang="en-US"/>
            <a:t>2</a:t>
          </a:r>
        </a:p>
      </dgm:t>
    </dgm:pt>
    <dgm:pt modelId="{7D33F90E-BE8A-1F48-AE70-C683F38D4663}" type="pres">
      <dgm:prSet presAssocID="{81E04C68-8E68-40CD-96C7-8B6580A19592}" presName="Name0" presStyleCnt="0">
        <dgm:presLayoutVars>
          <dgm:animLvl val="lvl"/>
          <dgm:resizeHandles val="exact"/>
        </dgm:presLayoutVars>
      </dgm:prSet>
      <dgm:spPr/>
    </dgm:pt>
    <dgm:pt modelId="{9DB2B697-8A89-A144-9CCE-CE73C52E46FF}" type="pres">
      <dgm:prSet presAssocID="{E6F91F38-1A97-4819-8BC3-E908EAAFF0C8}" presName="compositeNode" presStyleCnt="0">
        <dgm:presLayoutVars>
          <dgm:bulletEnabled val="1"/>
        </dgm:presLayoutVars>
      </dgm:prSet>
      <dgm:spPr/>
    </dgm:pt>
    <dgm:pt modelId="{37A52AFF-8586-AC4E-B38E-EBA682D79373}" type="pres">
      <dgm:prSet presAssocID="{E6F91F38-1A97-4819-8BC3-E908EAAFF0C8}" presName="bgRect" presStyleLbl="bgAccFollowNode1" presStyleIdx="0" presStyleCnt="2"/>
      <dgm:spPr/>
    </dgm:pt>
    <dgm:pt modelId="{119E3F68-9B9D-0840-9A17-E473E2591ED4}" type="pres">
      <dgm:prSet presAssocID="{451ECF30-3802-470E-856B-9CDE347113F2}" presName="sibTransNodeCircle" presStyleLbl="alignNode1" presStyleIdx="0" presStyleCnt="4">
        <dgm:presLayoutVars>
          <dgm:chMax val="0"/>
          <dgm:bulletEnabled/>
        </dgm:presLayoutVars>
      </dgm:prSet>
      <dgm:spPr/>
    </dgm:pt>
    <dgm:pt modelId="{75C68F2F-F020-5C44-84D2-68628C17910A}" type="pres">
      <dgm:prSet presAssocID="{E6F91F38-1A97-4819-8BC3-E908EAAFF0C8}" presName="bottomLine" presStyleLbl="alignNode1" presStyleIdx="1" presStyleCnt="4">
        <dgm:presLayoutVars/>
      </dgm:prSet>
      <dgm:spPr/>
    </dgm:pt>
    <dgm:pt modelId="{EBF94033-9CC4-9D43-92BA-70CC0D989574}" type="pres">
      <dgm:prSet presAssocID="{E6F91F38-1A97-4819-8BC3-E908EAAFF0C8}" presName="nodeText" presStyleLbl="bgAccFollowNode1" presStyleIdx="0" presStyleCnt="2">
        <dgm:presLayoutVars>
          <dgm:bulletEnabled val="1"/>
        </dgm:presLayoutVars>
      </dgm:prSet>
      <dgm:spPr/>
    </dgm:pt>
    <dgm:pt modelId="{B34049AA-7AE7-7044-AE08-6D2F434A14F2}" type="pres">
      <dgm:prSet presAssocID="{451ECF30-3802-470E-856B-9CDE347113F2}" presName="sibTrans" presStyleCnt="0"/>
      <dgm:spPr/>
    </dgm:pt>
    <dgm:pt modelId="{4139DD52-6F00-7D42-BD29-AA43DB9D2CF3}" type="pres">
      <dgm:prSet presAssocID="{2DBFC6ED-3E5E-45C0-BE85-D6F3DE36B99B}" presName="compositeNode" presStyleCnt="0">
        <dgm:presLayoutVars>
          <dgm:bulletEnabled val="1"/>
        </dgm:presLayoutVars>
      </dgm:prSet>
      <dgm:spPr/>
    </dgm:pt>
    <dgm:pt modelId="{670FEC83-F555-2141-8A72-93D17A56E7C7}" type="pres">
      <dgm:prSet presAssocID="{2DBFC6ED-3E5E-45C0-BE85-D6F3DE36B99B}" presName="bgRect" presStyleLbl="bgAccFollowNode1" presStyleIdx="1" presStyleCnt="2" custLinFactNeighborX="43259" custLinFactNeighborY="12037"/>
      <dgm:spPr/>
    </dgm:pt>
    <dgm:pt modelId="{BA3B2A45-4612-6548-A522-DF54C2913D24}" type="pres">
      <dgm:prSet presAssocID="{676C5A7F-A311-46F9-9D16-5BFD5FD556AA}" presName="sibTransNodeCircle" presStyleLbl="alignNode1" presStyleIdx="2" presStyleCnt="4">
        <dgm:presLayoutVars>
          <dgm:chMax val="0"/>
          <dgm:bulletEnabled/>
        </dgm:presLayoutVars>
      </dgm:prSet>
      <dgm:spPr/>
    </dgm:pt>
    <dgm:pt modelId="{07961BF8-BF72-714E-B38B-07FE0D8561EC}" type="pres">
      <dgm:prSet presAssocID="{2DBFC6ED-3E5E-45C0-BE85-D6F3DE36B99B}" presName="bottomLine" presStyleLbl="alignNode1" presStyleIdx="3" presStyleCnt="4">
        <dgm:presLayoutVars/>
      </dgm:prSet>
      <dgm:spPr/>
    </dgm:pt>
    <dgm:pt modelId="{A974624B-A5E5-6741-A692-7CA188CC9806}" type="pres">
      <dgm:prSet presAssocID="{2DBFC6ED-3E5E-45C0-BE85-D6F3DE36B99B}" presName="nodeText" presStyleLbl="bgAccFollowNode1" presStyleIdx="1" presStyleCnt="2">
        <dgm:presLayoutVars>
          <dgm:bulletEnabled val="1"/>
        </dgm:presLayoutVars>
      </dgm:prSet>
      <dgm:spPr/>
    </dgm:pt>
  </dgm:ptLst>
  <dgm:cxnLst>
    <dgm:cxn modelId="{03AEEF1A-D57E-6E44-A87B-43A6FB874420}" type="presOf" srcId="{2DBFC6ED-3E5E-45C0-BE85-D6F3DE36B99B}" destId="{A974624B-A5E5-6741-A692-7CA188CC9806}" srcOrd="1" destOrd="0" presId="urn:microsoft.com/office/officeart/2016/7/layout/BasicLinearProcessNumbered"/>
    <dgm:cxn modelId="{10A42C25-925F-1346-B630-664A7AE88490}" type="presOf" srcId="{2DBFC6ED-3E5E-45C0-BE85-D6F3DE36B99B}" destId="{670FEC83-F555-2141-8A72-93D17A56E7C7}" srcOrd="0" destOrd="0" presId="urn:microsoft.com/office/officeart/2016/7/layout/BasicLinearProcessNumbered"/>
    <dgm:cxn modelId="{95F79666-9FE3-2940-AF54-BC2D6E206E82}" type="presOf" srcId="{676C5A7F-A311-46F9-9D16-5BFD5FD556AA}" destId="{BA3B2A45-4612-6548-A522-DF54C2913D24}" srcOrd="0" destOrd="0" presId="urn:microsoft.com/office/officeart/2016/7/layout/BasicLinearProcessNumbered"/>
    <dgm:cxn modelId="{7CE3F97A-2E94-584F-979B-C2CA321998D8}" type="presOf" srcId="{81E04C68-8E68-40CD-96C7-8B6580A19592}" destId="{7D33F90E-BE8A-1F48-AE70-C683F38D4663}" srcOrd="0" destOrd="0" presId="urn:microsoft.com/office/officeart/2016/7/layout/BasicLinearProcessNumbered"/>
    <dgm:cxn modelId="{4908BE8A-B61D-4DD5-A7A8-3DE6C0DB7BD9}" srcId="{81E04C68-8E68-40CD-96C7-8B6580A19592}" destId="{E6F91F38-1A97-4819-8BC3-E908EAAFF0C8}" srcOrd="0" destOrd="0" parTransId="{E55E17CA-E665-40E2-B40D-CCC42EFCA367}" sibTransId="{451ECF30-3802-470E-856B-9CDE347113F2}"/>
    <dgm:cxn modelId="{402CE68B-8979-A940-A68F-ED505F534B8F}" type="presOf" srcId="{E6F91F38-1A97-4819-8BC3-E908EAAFF0C8}" destId="{EBF94033-9CC4-9D43-92BA-70CC0D989574}" srcOrd="1" destOrd="0" presId="urn:microsoft.com/office/officeart/2016/7/layout/BasicLinearProcessNumbered"/>
    <dgm:cxn modelId="{CC55ED8B-C367-974D-804A-002CCC322303}" type="presOf" srcId="{E6F91F38-1A97-4819-8BC3-E908EAAFF0C8}" destId="{37A52AFF-8586-AC4E-B38E-EBA682D79373}" srcOrd="0" destOrd="0" presId="urn:microsoft.com/office/officeart/2016/7/layout/BasicLinearProcessNumbered"/>
    <dgm:cxn modelId="{A44E2CAF-1B3F-4BCD-B9DB-08E22394224A}" srcId="{81E04C68-8E68-40CD-96C7-8B6580A19592}" destId="{2DBFC6ED-3E5E-45C0-BE85-D6F3DE36B99B}" srcOrd="1" destOrd="0" parTransId="{1866898E-8E6E-4586-AA23-74DACE227D0C}" sibTransId="{676C5A7F-A311-46F9-9D16-5BFD5FD556AA}"/>
    <dgm:cxn modelId="{A33782B9-A7F6-AF44-9511-9AAE7F376F63}" type="presOf" srcId="{451ECF30-3802-470E-856B-9CDE347113F2}" destId="{119E3F68-9B9D-0840-9A17-E473E2591ED4}" srcOrd="0" destOrd="0" presId="urn:microsoft.com/office/officeart/2016/7/layout/BasicLinearProcessNumbered"/>
    <dgm:cxn modelId="{617B3E65-F5B4-B64C-AF47-0E30F963A787}" type="presParOf" srcId="{7D33F90E-BE8A-1F48-AE70-C683F38D4663}" destId="{9DB2B697-8A89-A144-9CCE-CE73C52E46FF}" srcOrd="0" destOrd="0" presId="urn:microsoft.com/office/officeart/2016/7/layout/BasicLinearProcessNumbered"/>
    <dgm:cxn modelId="{6B897F3B-8B2C-DB48-8D7D-2C13230E859D}" type="presParOf" srcId="{9DB2B697-8A89-A144-9CCE-CE73C52E46FF}" destId="{37A52AFF-8586-AC4E-B38E-EBA682D79373}" srcOrd="0" destOrd="0" presId="urn:microsoft.com/office/officeart/2016/7/layout/BasicLinearProcessNumbered"/>
    <dgm:cxn modelId="{652F602E-4A3A-384D-9720-A93C43B11EB2}" type="presParOf" srcId="{9DB2B697-8A89-A144-9CCE-CE73C52E46FF}" destId="{119E3F68-9B9D-0840-9A17-E473E2591ED4}" srcOrd="1" destOrd="0" presId="urn:microsoft.com/office/officeart/2016/7/layout/BasicLinearProcessNumbered"/>
    <dgm:cxn modelId="{289AC91A-AD7D-9F4F-857A-672F5E9B95D8}" type="presParOf" srcId="{9DB2B697-8A89-A144-9CCE-CE73C52E46FF}" destId="{75C68F2F-F020-5C44-84D2-68628C17910A}" srcOrd="2" destOrd="0" presId="urn:microsoft.com/office/officeart/2016/7/layout/BasicLinearProcessNumbered"/>
    <dgm:cxn modelId="{6655EB2E-59F4-C04A-AAC0-BF01B98AFC0C}" type="presParOf" srcId="{9DB2B697-8A89-A144-9CCE-CE73C52E46FF}" destId="{EBF94033-9CC4-9D43-92BA-70CC0D989574}" srcOrd="3" destOrd="0" presId="urn:microsoft.com/office/officeart/2016/7/layout/BasicLinearProcessNumbered"/>
    <dgm:cxn modelId="{B52ADA2A-FAFD-8048-BD89-A45EC848C614}" type="presParOf" srcId="{7D33F90E-BE8A-1F48-AE70-C683F38D4663}" destId="{B34049AA-7AE7-7044-AE08-6D2F434A14F2}" srcOrd="1" destOrd="0" presId="urn:microsoft.com/office/officeart/2016/7/layout/BasicLinearProcessNumbered"/>
    <dgm:cxn modelId="{6A838540-87E7-A545-AF50-CEFBED9FECD3}" type="presParOf" srcId="{7D33F90E-BE8A-1F48-AE70-C683F38D4663}" destId="{4139DD52-6F00-7D42-BD29-AA43DB9D2CF3}" srcOrd="2" destOrd="0" presId="urn:microsoft.com/office/officeart/2016/7/layout/BasicLinearProcessNumbered"/>
    <dgm:cxn modelId="{19298093-6160-DD4F-B890-92DCB9DCE780}" type="presParOf" srcId="{4139DD52-6F00-7D42-BD29-AA43DB9D2CF3}" destId="{670FEC83-F555-2141-8A72-93D17A56E7C7}" srcOrd="0" destOrd="0" presId="urn:microsoft.com/office/officeart/2016/7/layout/BasicLinearProcessNumbered"/>
    <dgm:cxn modelId="{B97F4F8B-CBF5-7F44-8D2E-DF2B9EA296F3}" type="presParOf" srcId="{4139DD52-6F00-7D42-BD29-AA43DB9D2CF3}" destId="{BA3B2A45-4612-6548-A522-DF54C2913D24}" srcOrd="1" destOrd="0" presId="urn:microsoft.com/office/officeart/2016/7/layout/BasicLinearProcessNumbered"/>
    <dgm:cxn modelId="{A1F41A45-ABED-7C45-A687-EB8B43B780E0}" type="presParOf" srcId="{4139DD52-6F00-7D42-BD29-AA43DB9D2CF3}" destId="{07961BF8-BF72-714E-B38B-07FE0D8561EC}" srcOrd="2" destOrd="0" presId="urn:microsoft.com/office/officeart/2016/7/layout/BasicLinearProcessNumbered"/>
    <dgm:cxn modelId="{265D2FA5-A588-0144-B997-0298BCB524BC}" type="presParOf" srcId="{4139DD52-6F00-7D42-BD29-AA43DB9D2CF3}" destId="{A974624B-A5E5-6741-A692-7CA188CC980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Majoring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363240" y="1650951"/>
          <a:ext cx="6753084"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62446"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040725" y="1677378"/>
          <a:ext cx="4194151"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Instructors:</a:t>
          </a:r>
        </a:p>
      </dsp:txBody>
      <dsp:txXfrm>
        <a:off x="1040725" y="1677378"/>
        <a:ext cx="4194151" cy="1407228"/>
      </dsp:txXfrm>
    </dsp:sp>
    <dsp:sp modelId="{80C561A1-1015-4E7B-A9E7-B581A2EBE713}">
      <dsp:nvSpPr>
        <dsp:cNvPr id="0" name=""/>
        <dsp:cNvSpPr/>
      </dsp:nvSpPr>
      <dsp:spPr>
        <a:xfrm>
          <a:off x="3571336" y="1650951"/>
          <a:ext cx="354498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244600">
            <a:lnSpc>
              <a:spcPct val="100000"/>
            </a:lnSpc>
            <a:spcBef>
              <a:spcPct val="0"/>
            </a:spcBef>
            <a:spcAft>
              <a:spcPct val="35000"/>
            </a:spcAft>
            <a:buNone/>
          </a:pPr>
          <a:r>
            <a:rPr lang="en-US" sz="2800" b="1" kern="1200" dirty="0"/>
            <a:t>Ritika Giri</a:t>
          </a:r>
        </a:p>
        <a:p>
          <a:pPr marL="0" lvl="0" indent="0" algn="l" defTabSz="1244600">
            <a:lnSpc>
              <a:spcPct val="100000"/>
            </a:lnSpc>
            <a:spcBef>
              <a:spcPct val="0"/>
            </a:spcBef>
            <a:spcAft>
              <a:spcPct val="35000"/>
            </a:spcAft>
            <a:buNone/>
          </a:pPr>
          <a:r>
            <a:rPr lang="en-US" sz="2800" b="1" kern="1200" dirty="0"/>
            <a:t>Anthony Pulvino</a:t>
          </a:r>
        </a:p>
      </dsp:txBody>
      <dsp:txXfrm>
        <a:off x="3571336" y="1650951"/>
        <a:ext cx="3544988" cy="1407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2AFF-8586-AC4E-B38E-EBA682D79373}">
      <dsp:nvSpPr>
        <dsp:cNvPr id="0" name=""/>
        <dsp:cNvSpPr/>
      </dsp:nvSpPr>
      <dsp:spPr>
        <a:xfrm>
          <a:off x="1346" y="0"/>
          <a:ext cx="5251074" cy="3678238"/>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Getting to know R and RStudio</a:t>
          </a:r>
        </a:p>
      </dsp:txBody>
      <dsp:txXfrm>
        <a:off x="1346" y="1397730"/>
        <a:ext cx="5251074" cy="2206942"/>
      </dsp:txXfrm>
    </dsp:sp>
    <dsp:sp modelId="{119E3F68-9B9D-0840-9A17-E473E2591ED4}">
      <dsp:nvSpPr>
        <dsp:cNvPr id="0" name=""/>
        <dsp:cNvSpPr/>
      </dsp:nvSpPr>
      <dsp:spPr>
        <a:xfrm>
          <a:off x="2075148" y="367823"/>
          <a:ext cx="1103471" cy="110347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6748" y="529423"/>
        <a:ext cx="780271" cy="780271"/>
      </dsp:txXfrm>
    </dsp:sp>
    <dsp:sp modelId="{75C68F2F-F020-5C44-84D2-68628C17910A}">
      <dsp:nvSpPr>
        <dsp:cNvPr id="0" name=""/>
        <dsp:cNvSpPr/>
      </dsp:nvSpPr>
      <dsp:spPr>
        <a:xfrm>
          <a:off x="1346" y="3678166"/>
          <a:ext cx="5251074" cy="72"/>
        </a:xfrm>
        <a:prstGeom prst="rect">
          <a:avLst/>
        </a:prstGeom>
        <a:solidFill>
          <a:schemeClr val="accent2">
            <a:hueOff val="397245"/>
            <a:satOff val="2304"/>
            <a:lumOff val="2288"/>
            <a:alphaOff val="0"/>
          </a:schemeClr>
        </a:solidFill>
        <a:ln w="22225" cap="rnd" cmpd="sng" algn="ctr">
          <a:solidFill>
            <a:schemeClr val="accent2">
              <a:hueOff val="397245"/>
              <a:satOff val="2304"/>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FEC83-F555-2141-8A72-93D17A56E7C7}">
      <dsp:nvSpPr>
        <dsp:cNvPr id="0" name=""/>
        <dsp:cNvSpPr/>
      </dsp:nvSpPr>
      <dsp:spPr>
        <a:xfrm>
          <a:off x="5778875" y="0"/>
          <a:ext cx="5251074" cy="3678238"/>
        </a:xfrm>
        <a:prstGeom prst="rect">
          <a:avLst/>
        </a:prstGeom>
        <a:solidFill>
          <a:schemeClr val="accent2">
            <a:tint val="40000"/>
            <a:alpha val="90000"/>
            <a:hueOff val="1044789"/>
            <a:satOff val="13446"/>
            <a:lumOff val="1751"/>
            <a:alphaOff val="0"/>
          </a:schemeClr>
        </a:solidFill>
        <a:ln w="22225" cap="rnd" cmpd="sng" algn="ctr">
          <a:solidFill>
            <a:schemeClr val="accent2">
              <a:tint val="40000"/>
              <a:alpha val="90000"/>
              <a:hueOff val="1044789"/>
              <a:satOff val="13446"/>
              <a:lumOff val="1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Practicing the concepts and commands that you need for data analysis with R</a:t>
          </a:r>
        </a:p>
      </dsp:txBody>
      <dsp:txXfrm>
        <a:off x="5778875" y="1397730"/>
        <a:ext cx="5251074" cy="2206942"/>
      </dsp:txXfrm>
    </dsp:sp>
    <dsp:sp modelId="{BA3B2A45-4612-6548-A522-DF54C2913D24}">
      <dsp:nvSpPr>
        <dsp:cNvPr id="0" name=""/>
        <dsp:cNvSpPr/>
      </dsp:nvSpPr>
      <dsp:spPr>
        <a:xfrm>
          <a:off x="7851330" y="367823"/>
          <a:ext cx="1103471" cy="1103471"/>
        </a:xfrm>
        <a:prstGeom prst="ellipse">
          <a:avLst/>
        </a:prstGeom>
        <a:solidFill>
          <a:schemeClr val="accent2">
            <a:hueOff val="794490"/>
            <a:satOff val="4609"/>
            <a:lumOff val="4576"/>
            <a:alphaOff val="0"/>
          </a:schemeClr>
        </a:solidFill>
        <a:ln w="22225" cap="rnd" cmpd="sng" algn="ctr">
          <a:solidFill>
            <a:schemeClr val="accent2">
              <a:hueOff val="794490"/>
              <a:satOff val="4609"/>
              <a:lumOff val="45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8012930" y="529423"/>
        <a:ext cx="780271" cy="780271"/>
      </dsp:txXfrm>
    </dsp:sp>
    <dsp:sp modelId="{07961BF8-BF72-714E-B38B-07FE0D8561EC}">
      <dsp:nvSpPr>
        <dsp:cNvPr id="0" name=""/>
        <dsp:cNvSpPr/>
      </dsp:nvSpPr>
      <dsp:spPr>
        <a:xfrm>
          <a:off x="5777528" y="3678166"/>
          <a:ext cx="5251074" cy="72"/>
        </a:xfrm>
        <a:prstGeom prst="rect">
          <a:avLst/>
        </a:prstGeom>
        <a:solidFill>
          <a:schemeClr val="accent2">
            <a:hueOff val="1191735"/>
            <a:satOff val="6913"/>
            <a:lumOff val="6864"/>
            <a:alphaOff val="0"/>
          </a:schemeClr>
        </a:solidFill>
        <a:ln w="22225" cap="rnd" cmpd="sng" algn="ctr">
          <a:solidFill>
            <a:schemeClr val="accent2">
              <a:hueOff val="1191735"/>
              <a:satOff val="6913"/>
              <a:lumOff val="68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Majoring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6/24/25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4</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6</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10</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20</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24</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6/24/25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6/24/25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6/24/25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6/24/25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6/24/25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6/24/25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hyperlink" Target="https://github.com/nuitrcs/r-reu-workshop" TargetMode="External"/><Relationship Id="rId12"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major.io/2014/08/08/use-gist-gem-github-enterprise-github-com" TargetMode="Externa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4.png"/><Relationship Id="rId4" Type="http://schemas.openxmlformats.org/officeDocument/2006/relationships/hyperlink" Target="https://pngimg.com/download/93941" TargetMode="External"/><Relationship Id="rId9" Type="http://schemas.openxmlformats.org/officeDocument/2006/relationships/hyperlink" Target="https://freepngimg.com/png/70298-management-business-icons-consultant-company-social-marketing" TargetMode="External"/><Relationship Id="rId14" Type="http://schemas.openxmlformats.org/officeDocument/2006/relationships/hyperlink" Target="https://pngimg.com/download/5155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1.jpg"/><Relationship Id="rId7" Type="http://schemas.openxmlformats.org/officeDocument/2006/relationships/diagramQuickStyle" Target="../diagrams/quickStyle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rawpixel.com/search/cartoon%20cat" TargetMode="Externa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423821" y="2063385"/>
            <a:ext cx="7740966"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707886"/>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2000" i="1" dirty="0">
                <a:solidFill>
                  <a:srgbClr val="0070C0"/>
                </a:solidFill>
                <a:latin typeface="Franklin Gothic Medium" panose="020B0603020102020204" pitchFamily="34" charset="0"/>
                <a:ea typeface="Calibri"/>
                <a:cs typeface="Arial" panose="020B0604020202020204" pitchFamily="34" charset="0"/>
                <a:hlinkClick r:id="rId7">
                  <a:extLst>
                    <a:ext uri="{A12FA001-AC4F-418D-AE19-62706E023703}">
                      <ahyp:hlinkClr xmlns:ahyp="http://schemas.microsoft.com/office/drawing/2018/hyperlinkcolor" val="tx"/>
                    </a:ext>
                  </a:extLst>
                </a:hlinkClick>
              </a:rPr>
              <a:t>https://github.com/nuitrcs/r-reu-workshop</a:t>
            </a:r>
            <a:endParaRPr lang="en-US" sz="2000" i="1" dirty="0">
              <a:solidFill>
                <a:srgbClr val="0070C0"/>
              </a:solidFill>
              <a:latin typeface="Franklin Gothic Medium" panose="020B06030201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sp>
        <p:nvSpPr>
          <p:cNvPr id="11" name="TextBox 10">
            <a:extLst>
              <a:ext uri="{FF2B5EF4-FFF2-40B4-BE49-F238E27FC236}">
                <a16:creationId xmlns:a16="http://schemas.microsoft.com/office/drawing/2014/main" id="{8304B7D5-80F0-6FF8-C513-6F7E1C936970}"/>
              </a:ext>
            </a:extLst>
          </p:cNvPr>
          <p:cNvSpPr txBox="1"/>
          <p:nvPr/>
        </p:nvSpPr>
        <p:spPr>
          <a:xfrm>
            <a:off x="8169165" y="2476087"/>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9:05am</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7511941" y="242903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4"/>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163206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269946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endParaRPr sz="28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200-2729-3A95-7FEA-851A7E423494}"/>
              </a:ext>
            </a:extLst>
          </p:cNvPr>
          <p:cNvSpPr txBox="1">
            <a:spLocks/>
          </p:cNvSpPr>
          <p:nvPr/>
        </p:nvSpPr>
        <p:spPr>
          <a:xfrm>
            <a:off x="746228" y="1037967"/>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2336110281"/>
              </p:ext>
            </p:extLst>
          </p:nvPr>
        </p:nvGraphicFramePr>
        <p:xfrm>
          <a:off x="5115828" y="1005840"/>
          <a:ext cx="6753084"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213054" y="2796333"/>
            <a:ext cx="3902774" cy="461665"/>
          </a:xfrm>
          <a:prstGeom prst="rect">
            <a:avLst/>
          </a:prstGeom>
          <a:noFill/>
        </p:spPr>
        <p:txBody>
          <a:bodyPr wrap="square" rtlCol="0">
            <a:spAutoFit/>
          </a:bodyPr>
          <a:lstStyle/>
          <a:p>
            <a:r>
              <a:rPr lang="en-US" sz="2400" dirty="0"/>
              <a:t>Northwestern IT</a:t>
            </a:r>
          </a:p>
        </p:txBody>
      </p:sp>
    </p:spTree>
    <p:extLst>
      <p:ext uri="{BB962C8B-B14F-4D97-AF65-F5344CB8AC3E}">
        <p14:creationId xmlns:p14="http://schemas.microsoft.com/office/powerpoint/2010/main" val="3967377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F4927B-7B26-E5AE-F4CD-D81B78E9C1B8}"/>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FF3B3C21-8C54-E207-A427-CB96CBB91B86}"/>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9EEFDE8C-0B45-FB87-09F0-9DD60756DEE6}"/>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496D7B-9BD9-0372-708A-6136C464187B}"/>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C65A20D8-5FAE-1320-8647-8D7AC4B69270}"/>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913DA6A7-DDAD-5232-D46D-AE94767F7B75}"/>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4"/>
            <a:srcRect l="54295" r="39389" b="89645"/>
            <a:stretch>
              <a:fillRect/>
            </a:stretch>
          </p:blipFill>
          <p:spPr>
            <a:xfrm>
              <a:off x="5801426" y="1863943"/>
              <a:ext cx="268952" cy="235314"/>
            </a:xfrm>
            <a:prstGeom prst="rect">
              <a:avLst/>
            </a:prstGeom>
            <a:ln>
              <a:solidFill>
                <a:schemeClr val="tx1"/>
              </a:solidFill>
            </a:ln>
          </p:spPr>
        </p:pic>
      </p:grpSp>
      <p:cxnSp>
        <p:nvCxnSpPr>
          <p:cNvPr id="31" name="Straight Arrow Connector 30">
            <a:extLst>
              <a:ext uri="{FF2B5EF4-FFF2-40B4-BE49-F238E27FC236}">
                <a16:creationId xmlns:a16="http://schemas.microsoft.com/office/drawing/2014/main" id="{8DF126EE-35C1-8688-F0F8-D7D9530EA1F7}"/>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272C8CE2-C4E2-7952-ACEC-F67CF23C5AFF}"/>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err="1">
                <a:solidFill>
                  <a:srgbClr val="7030A0"/>
                </a:solidFill>
                <a:latin typeface="Monaco" pitchFamily="2" charset="77"/>
              </a:rPr>
              <a:t>welcome.R</a:t>
            </a:r>
            <a:r>
              <a:rPr lang="en-US" sz="2000" b="1" dirty="0">
                <a:solidFill>
                  <a:srgbClr val="7030A0"/>
                </a:solidFill>
                <a:latin typeface="Monaco" pitchFamily="2" charset="77"/>
              </a:rPr>
              <a:t> </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any </a:t>
            </a:r>
            <a:r>
              <a:rPr lang="en-US" sz="2000" b="1" dirty="0">
                <a:solidFill>
                  <a:srgbClr val="7030A0"/>
                </a:solidFill>
                <a:latin typeface="Monaco" pitchFamily="2" charset="77"/>
              </a:rPr>
              <a:t>.</a:t>
            </a:r>
            <a:r>
              <a:rPr lang="en-US" sz="2000" b="1" dirty="0" err="1">
                <a:solidFill>
                  <a:srgbClr val="7030A0"/>
                </a:solidFill>
                <a:latin typeface="Monaco" pitchFamily="2" charset="77"/>
              </a:rPr>
              <a:t>qmd</a:t>
            </a:r>
            <a:r>
              <a:rPr lang="en-US" sz="2000" b="1" dirty="0">
                <a:solidFill>
                  <a:srgbClr val="7030A0"/>
                </a:solidFill>
                <a:latin typeface="Monaco" pitchFamily="2" charset="77"/>
              </a:rPr>
              <a:t> </a:t>
            </a:r>
            <a:r>
              <a:rPr lang="en-US" sz="2400" b="1" dirty="0"/>
              <a:t>file –</a:t>
            </a:r>
          </a:p>
          <a:p>
            <a:pPr marL="285750" indent="-285750">
              <a:buFont typeface="Arial" panose="020B0604020202020204" pitchFamily="34" charset="0"/>
              <a:buChar char="•"/>
            </a:pPr>
            <a:r>
              <a:rPr lang="en-US" sz="2400" b="1" dirty="0"/>
              <a:t>Insert a code chunk in this file</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C0945EE-EDA4-D3F8-01C8-20268B2BB43D}"/>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C4208-E7B5-A287-F1E2-00E521DC74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14561A-81E3-8E67-F5CA-0D9432C84C8D}"/>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4011458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a:t>
            </a:r>
            <a:r>
              <a:rPr lang="en-US" sz="7200" b="1" dirty="0">
                <a:solidFill>
                  <a:srgbClr val="0098BE"/>
                </a:solidFill>
              </a:rPr>
              <a:t>}</a:t>
            </a:r>
          </a:p>
        </p:txBody>
      </p:sp>
    </p:spTree>
    <p:extLst>
      <p:ext uri="{BB962C8B-B14F-4D97-AF65-F5344CB8AC3E}">
        <p14:creationId xmlns:p14="http://schemas.microsoft.com/office/powerpoint/2010/main" val="420710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97D5-511F-D0B8-8AE0-6B86FD6FDE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4562A-76AD-BE55-CB3F-97E250C173D7}"/>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Boolean Operations</a:t>
            </a:r>
          </a:p>
        </p:txBody>
      </p:sp>
    </p:spTree>
    <p:extLst>
      <p:ext uri="{BB962C8B-B14F-4D97-AF65-F5344CB8AC3E}">
        <p14:creationId xmlns:p14="http://schemas.microsoft.com/office/powerpoint/2010/main" val="381687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C5A81-9016-2BDF-8B25-AB4EF965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5907-EF36-BE77-C30F-47106118E59C}"/>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sp>
        <p:nvSpPr>
          <p:cNvPr id="4" name="TextBox 3">
            <a:extLst>
              <a:ext uri="{FF2B5EF4-FFF2-40B4-BE49-F238E27FC236}">
                <a16:creationId xmlns:a16="http://schemas.microsoft.com/office/drawing/2014/main" id="{745E362F-08C0-735C-1AB8-2DA238BF63F1}"/>
              </a:ext>
            </a:extLst>
          </p:cNvPr>
          <p:cNvSpPr txBox="1"/>
          <p:nvPr/>
        </p:nvSpPr>
        <p:spPr>
          <a:xfrm>
            <a:off x="585136" y="1344040"/>
            <a:ext cx="705518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Logical operators are used to compare the output of two comparisons.</a:t>
            </a:r>
          </a:p>
          <a:p>
            <a:r>
              <a:rPr lang="en-US" dirty="0"/>
              <a:t>There are three types of logical operators in R</a:t>
            </a:r>
          </a:p>
          <a:p>
            <a:pPr marL="285750" indent="-285750">
              <a:buFont typeface="Arial" panose="020B0604020202020204" pitchFamily="34" charset="0"/>
              <a:buChar char="•"/>
            </a:pPr>
            <a:r>
              <a:rPr lang="en-US" dirty="0">
                <a:latin typeface=""/>
              </a:rPr>
              <a:t>AND	( &amp; )</a:t>
            </a:r>
          </a:p>
          <a:p>
            <a:pPr marL="285750" indent="-285750">
              <a:buFont typeface="Arial" panose="020B0604020202020204" pitchFamily="34" charset="0"/>
              <a:buChar char="•"/>
            </a:pPr>
            <a:r>
              <a:rPr lang="en-US" dirty="0">
                <a:latin typeface=""/>
              </a:rPr>
              <a:t>OR	( | )</a:t>
            </a:r>
          </a:p>
          <a:p>
            <a:pPr marL="285750" indent="-285750">
              <a:buFont typeface="Arial" panose="020B0604020202020204" pitchFamily="34" charset="0"/>
              <a:buChar char="•"/>
            </a:pPr>
            <a:r>
              <a:rPr lang="en-US" dirty="0">
                <a:latin typeface=""/>
              </a:rPr>
              <a:t>NOT	( ! )</a:t>
            </a:r>
          </a:p>
        </p:txBody>
      </p:sp>
      <p:pic>
        <p:nvPicPr>
          <p:cNvPr id="21506" name="Picture 2" descr="Boolean-Algebra-Operations">
            <a:extLst>
              <a:ext uri="{FF2B5EF4-FFF2-40B4-BE49-F238E27FC236}">
                <a16:creationId xmlns:a16="http://schemas.microsoft.com/office/drawing/2014/main" id="{029431B3-92AF-F85B-F2A4-830C93938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oolean-Algebra-Operations">
            <a:extLst>
              <a:ext uri="{FF2B5EF4-FFF2-40B4-BE49-F238E27FC236}">
                <a16:creationId xmlns:a16="http://schemas.microsoft.com/office/drawing/2014/main" id="{42D457FD-A2A1-463A-BF79-60E568A4F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oolean-Algebra-Operations">
            <a:extLst>
              <a:ext uri="{FF2B5EF4-FFF2-40B4-BE49-F238E27FC236}">
                <a16:creationId xmlns:a16="http://schemas.microsoft.com/office/drawing/2014/main" id="{AEF0026D-3596-B830-7E55-0709CC7F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1D5945-598F-BE42-6484-57AF95FA14B4}"/>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8" name="TextBox 7">
            <a:extLst>
              <a:ext uri="{FF2B5EF4-FFF2-40B4-BE49-F238E27FC236}">
                <a16:creationId xmlns:a16="http://schemas.microsoft.com/office/drawing/2014/main" id="{B4409A33-1F66-44AC-DE3E-C8D44F20C8B9}"/>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9" name="TextBox 8">
            <a:extLst>
              <a:ext uri="{FF2B5EF4-FFF2-40B4-BE49-F238E27FC236}">
                <a16:creationId xmlns:a16="http://schemas.microsoft.com/office/drawing/2014/main" id="{892D062B-9B4E-514B-19FE-519D22052513}"/>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0" name="TextBox 9">
            <a:extLst>
              <a:ext uri="{FF2B5EF4-FFF2-40B4-BE49-F238E27FC236}">
                <a16:creationId xmlns:a16="http://schemas.microsoft.com/office/drawing/2014/main" id="{7D90EBE3-6FE5-6747-362D-2DC99ADABEAD}"/>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1" name="TextBox 10">
            <a:extLst>
              <a:ext uri="{FF2B5EF4-FFF2-40B4-BE49-F238E27FC236}">
                <a16:creationId xmlns:a16="http://schemas.microsoft.com/office/drawing/2014/main" id="{A7E6E913-8D8B-968E-C5DF-6CF0F5D425B7}"/>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2" name="TextBox 11">
            <a:extLst>
              <a:ext uri="{FF2B5EF4-FFF2-40B4-BE49-F238E27FC236}">
                <a16:creationId xmlns:a16="http://schemas.microsoft.com/office/drawing/2014/main" id="{8298D1F2-6510-F787-8B47-C88276CFCE9C}"/>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sp>
        <p:nvSpPr>
          <p:cNvPr id="13" name="TextBox 12">
            <a:extLst>
              <a:ext uri="{FF2B5EF4-FFF2-40B4-BE49-F238E27FC236}">
                <a16:creationId xmlns:a16="http://schemas.microsoft.com/office/drawing/2014/main" id="{D4E66D98-E696-2BDD-607B-D3182145B040}"/>
              </a:ext>
            </a:extLst>
          </p:cNvPr>
          <p:cNvSpPr txBox="1"/>
          <p:nvPr/>
        </p:nvSpPr>
        <p:spPr>
          <a:xfrm>
            <a:off x="8024995" y="1344014"/>
            <a:ext cx="231046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	Output</a:t>
            </a:r>
          </a:p>
          <a:p>
            <a:endParaRPr lang="en-US" dirty="0"/>
          </a:p>
          <a:p>
            <a:pPr lvl="1"/>
            <a:r>
              <a:rPr lang="en-US" dirty="0"/>
              <a:t>1 , TRUE  </a:t>
            </a:r>
          </a:p>
          <a:p>
            <a:pPr lvl="1"/>
            <a:r>
              <a:rPr lang="en-US" dirty="0"/>
              <a:t>0 , FALSE</a:t>
            </a:r>
          </a:p>
          <a:p>
            <a:pPr lvl="1"/>
            <a:r>
              <a:rPr lang="en-US" dirty="0"/>
              <a:t>NA (missing)</a:t>
            </a:r>
          </a:p>
          <a:p>
            <a:endParaRPr lang="en-US" dirty="0"/>
          </a:p>
        </p:txBody>
      </p:sp>
    </p:spTree>
    <p:extLst>
      <p:ext uri="{BB962C8B-B14F-4D97-AF65-F5344CB8AC3E}">
        <p14:creationId xmlns:p14="http://schemas.microsoft.com/office/powerpoint/2010/main" val="3125299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5F03-0047-6E03-2628-D87AD9C2D7E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4AEC247-E7F5-D769-9891-7AC66CC60C5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a:t>
            </a:r>
          </a:p>
        </p:txBody>
      </p:sp>
      <p:pic>
        <p:nvPicPr>
          <p:cNvPr id="6" name="Picture 2" descr="Boolean-Algebra-Operations">
            <a:extLst>
              <a:ext uri="{FF2B5EF4-FFF2-40B4-BE49-F238E27FC236}">
                <a16:creationId xmlns:a16="http://schemas.microsoft.com/office/drawing/2014/main" id="{C7DD7B22-D868-B67B-D7C3-969BE67FAC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26B44F4F-1C20-4387-9211-228D5C915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8643C604-5DFA-CCE0-7571-860CC2876F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2A5E26-44E8-E8EC-D2D7-D0FD0D80D29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6B5D94E9-D894-3C7A-A393-D35BE73CBD5D}"/>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D9ECEE4E-95CE-6E31-A426-B3006789B9B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06996F31-7B86-2928-AC4B-8837E842CAD0}"/>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7A8BE130-4698-9570-A7C7-626D19231C4E}"/>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539BED7B-BAAB-5FD2-53FC-48A94FD980A0}"/>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16" name="Picture 6" descr="AND truth table">
            <a:extLst>
              <a:ext uri="{FF2B5EF4-FFF2-40B4-BE49-F238E27FC236}">
                <a16:creationId xmlns:a16="http://schemas.microsoft.com/office/drawing/2014/main" id="{3271DAEE-906B-035D-644B-473174561E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28646" r="6826" b="11064"/>
          <a:stretch>
            <a:fillRect/>
          </a:stretch>
        </p:blipFill>
        <p:spPr bwMode="auto">
          <a:xfrm>
            <a:off x="1428169" y="2010846"/>
            <a:ext cx="1408164" cy="13560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DEE0E7F-58B4-6EC1-FAC9-797FCF0358AC}"/>
              </a:ext>
            </a:extLst>
          </p:cNvPr>
          <p:cNvGrpSpPr/>
          <p:nvPr/>
        </p:nvGrpSpPr>
        <p:grpSpPr>
          <a:xfrm>
            <a:off x="1453570" y="1718732"/>
            <a:ext cx="1349658" cy="292114"/>
            <a:chOff x="1453570" y="1718732"/>
            <a:chExt cx="1349658" cy="292114"/>
          </a:xfrm>
        </p:grpSpPr>
        <p:sp>
          <p:nvSpPr>
            <p:cNvPr id="18" name="Rectangle 17">
              <a:extLst>
                <a:ext uri="{FF2B5EF4-FFF2-40B4-BE49-F238E27FC236}">
                  <a16:creationId xmlns:a16="http://schemas.microsoft.com/office/drawing/2014/main" id="{31DE72A6-51A2-308F-D6AE-F378D32C2C38}"/>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2F4D8C08-43FE-4EE0-6BB2-02538A98EAD7}"/>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0" name="Rectangle 19">
              <a:extLst>
                <a:ext uri="{FF2B5EF4-FFF2-40B4-BE49-F238E27FC236}">
                  <a16:creationId xmlns:a16="http://schemas.microsoft.com/office/drawing/2014/main" id="{B9E7FEE0-F4A6-A5AC-CC25-604021CE542F}"/>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22" name="Picture 4" descr="OR truth table">
            <a:extLst>
              <a:ext uri="{FF2B5EF4-FFF2-40B4-BE49-F238E27FC236}">
                <a16:creationId xmlns:a16="http://schemas.microsoft.com/office/drawing/2014/main" id="{9FD77D1D-C3D0-7C73-3534-0CBD882921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739" t="27141" r="6566" b="10805"/>
          <a:stretch>
            <a:fillRect/>
          </a:stretch>
        </p:blipFill>
        <p:spPr bwMode="auto">
          <a:xfrm>
            <a:off x="5093713" y="2002549"/>
            <a:ext cx="1408164" cy="137846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3961494-4B63-4483-5B30-D30DFB32758B}"/>
              </a:ext>
            </a:extLst>
          </p:cNvPr>
          <p:cNvGrpSpPr/>
          <p:nvPr/>
        </p:nvGrpSpPr>
        <p:grpSpPr>
          <a:xfrm>
            <a:off x="5116971" y="1710436"/>
            <a:ext cx="1355267" cy="292114"/>
            <a:chOff x="1453570" y="1718732"/>
            <a:chExt cx="1349658" cy="292114"/>
          </a:xfrm>
        </p:grpSpPr>
        <p:sp>
          <p:nvSpPr>
            <p:cNvPr id="24" name="Rectangle 23">
              <a:extLst>
                <a:ext uri="{FF2B5EF4-FFF2-40B4-BE49-F238E27FC236}">
                  <a16:creationId xmlns:a16="http://schemas.microsoft.com/office/drawing/2014/main" id="{50D6F241-A4C7-02AE-F505-D852617A5C3C}"/>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5" name="Rectangle 24">
              <a:extLst>
                <a:ext uri="{FF2B5EF4-FFF2-40B4-BE49-F238E27FC236}">
                  <a16:creationId xmlns:a16="http://schemas.microsoft.com/office/drawing/2014/main" id="{6A579FF0-AA28-23FB-4584-F3F7C9F16895}"/>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6" name="Rectangle 25">
              <a:extLst>
                <a:ext uri="{FF2B5EF4-FFF2-40B4-BE49-F238E27FC236}">
                  <a16:creationId xmlns:a16="http://schemas.microsoft.com/office/drawing/2014/main" id="{4E4BA067-FC3D-48B5-2D04-888BC684777A}"/>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pic>
        <p:nvPicPr>
          <p:cNvPr id="22530" name="Picture 2" descr="NOT truth table">
            <a:extLst>
              <a:ext uri="{FF2B5EF4-FFF2-40B4-BE49-F238E27FC236}">
                <a16:creationId xmlns:a16="http://schemas.microsoft.com/office/drawing/2014/main" id="{7E58E62F-9E12-EF1D-CDC8-5F0881A39D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157" t="36567" r="28764" b="21259"/>
          <a:stretch>
            <a:fillRect/>
          </a:stretch>
        </p:blipFill>
        <p:spPr bwMode="auto">
          <a:xfrm>
            <a:off x="8692643" y="2197636"/>
            <a:ext cx="987299" cy="704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B0F1802B-D296-FF30-6673-389BA1476C11}"/>
              </a:ext>
            </a:extLst>
          </p:cNvPr>
          <p:cNvSpPr/>
          <p:nvPr/>
        </p:nvSpPr>
        <p:spPr>
          <a:xfrm>
            <a:off x="8759257" y="1905524"/>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8" name="Rectangle 27">
            <a:extLst>
              <a:ext uri="{FF2B5EF4-FFF2-40B4-BE49-F238E27FC236}">
                <a16:creationId xmlns:a16="http://schemas.microsoft.com/office/drawing/2014/main" id="{2475BE26-AD1A-AE71-5B4E-A976170077F6}"/>
              </a:ext>
            </a:extLst>
          </p:cNvPr>
          <p:cNvSpPr/>
          <p:nvPr/>
        </p:nvSpPr>
        <p:spPr>
          <a:xfrm>
            <a:off x="9218356" y="1905523"/>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30" name="TextBox 29">
            <a:extLst>
              <a:ext uri="{FF2B5EF4-FFF2-40B4-BE49-F238E27FC236}">
                <a16:creationId xmlns:a16="http://schemas.microsoft.com/office/drawing/2014/main" id="{A20741AD-8209-AD0F-68D4-4BE3458AD2E3}"/>
              </a:ext>
            </a:extLst>
          </p:cNvPr>
          <p:cNvSpPr txBox="1"/>
          <p:nvPr/>
        </p:nvSpPr>
        <p:spPr>
          <a:xfrm>
            <a:off x="748863" y="1260162"/>
            <a:ext cx="3222802" cy="338554"/>
          </a:xfrm>
          <a:prstGeom prst="rect">
            <a:avLst/>
          </a:prstGeom>
          <a:noFill/>
        </p:spPr>
        <p:txBody>
          <a:bodyPr wrap="square">
            <a:spAutoFit/>
          </a:bodyPr>
          <a:lstStyle/>
          <a:p>
            <a:r>
              <a:rPr lang="en-US" sz="1600" b="1" dirty="0"/>
              <a:t>both conditions must be TRUE</a:t>
            </a:r>
            <a:endParaRPr lang="en-US" sz="1600" dirty="0"/>
          </a:p>
        </p:txBody>
      </p:sp>
      <p:sp>
        <p:nvSpPr>
          <p:cNvPr id="32" name="TextBox 31">
            <a:extLst>
              <a:ext uri="{FF2B5EF4-FFF2-40B4-BE49-F238E27FC236}">
                <a16:creationId xmlns:a16="http://schemas.microsoft.com/office/drawing/2014/main" id="{1200BC5A-025C-E6A1-970E-1D482E90A97B}"/>
              </a:ext>
            </a:extLst>
          </p:cNvPr>
          <p:cNvSpPr txBox="1"/>
          <p:nvPr/>
        </p:nvSpPr>
        <p:spPr>
          <a:xfrm>
            <a:off x="4157134" y="1272414"/>
            <a:ext cx="3352799" cy="338554"/>
          </a:xfrm>
          <a:prstGeom prst="rect">
            <a:avLst/>
          </a:prstGeom>
          <a:noFill/>
        </p:spPr>
        <p:txBody>
          <a:bodyPr wrap="square">
            <a:spAutoFit/>
          </a:bodyPr>
          <a:lstStyle/>
          <a:p>
            <a:r>
              <a:rPr lang="en-US" sz="1600" b="1" dirty="0"/>
              <a:t>at least 1 condition  must be TRUE</a:t>
            </a:r>
            <a:endParaRPr lang="en-US" sz="1600" dirty="0"/>
          </a:p>
        </p:txBody>
      </p:sp>
      <p:sp>
        <p:nvSpPr>
          <p:cNvPr id="33" name="TextBox 32">
            <a:extLst>
              <a:ext uri="{FF2B5EF4-FFF2-40B4-BE49-F238E27FC236}">
                <a16:creationId xmlns:a16="http://schemas.microsoft.com/office/drawing/2014/main" id="{4D10EB6E-3B04-2766-1905-4C9101AEB633}"/>
              </a:ext>
            </a:extLst>
          </p:cNvPr>
          <p:cNvSpPr txBox="1"/>
          <p:nvPr/>
        </p:nvSpPr>
        <p:spPr>
          <a:xfrm>
            <a:off x="8048511" y="1260162"/>
            <a:ext cx="2992022" cy="830997"/>
          </a:xfrm>
          <a:prstGeom prst="rect">
            <a:avLst/>
          </a:prstGeom>
          <a:noFill/>
        </p:spPr>
        <p:txBody>
          <a:bodyPr wrap="square">
            <a:spAutoFit/>
          </a:bodyPr>
          <a:lstStyle/>
          <a:p>
            <a:r>
              <a:rPr lang="en-US" sz="1600" b="1" dirty="0"/>
              <a:t>condition must be NOT TRUE</a:t>
            </a:r>
          </a:p>
          <a:p>
            <a:r>
              <a:rPr lang="en-US" sz="1600" b="1" dirty="0"/>
              <a:t>= condition must be FALSE</a:t>
            </a:r>
            <a:endParaRPr lang="en-US" sz="1600" dirty="0"/>
          </a:p>
          <a:p>
            <a:endParaRPr lang="en-US" sz="1600" dirty="0"/>
          </a:p>
        </p:txBody>
      </p:sp>
    </p:spTree>
    <p:extLst>
      <p:ext uri="{BB962C8B-B14F-4D97-AF65-F5344CB8AC3E}">
        <p14:creationId xmlns:p14="http://schemas.microsoft.com/office/powerpoint/2010/main" val="389041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757945" y="2653311"/>
            <a:ext cx="3146961" cy="257298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cs typeface="Calibri"/>
              </a:rPr>
              <a:t>I'm done/</a:t>
            </a:r>
          </a:p>
          <a:p>
            <a:pPr algn="ctr"/>
            <a:r>
              <a:rPr lang="en-US" sz="4000" dirty="0">
                <a:solidFill>
                  <a:schemeClr val="tx1"/>
                </a:solidFill>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7151321" y="2653311"/>
            <a:ext cx="3146961" cy="257298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D0CE-8A17-57B3-ED2A-704BD02FF85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8898971-DC1A-0DAA-24F4-77AC2A61689A}"/>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2C1CFFE5-F048-942B-CA7A-01177490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7F95-EB79-6C9B-37A1-B7FB57B0FB8D}"/>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5B5862A6-61DB-BBB0-144F-9A2BC914F59A}"/>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332F82D4-05B4-1D8D-71E5-6EE90814A418}"/>
              </a:ext>
            </a:extLst>
          </p:cNvPr>
          <p:cNvSpPr txBox="1"/>
          <p:nvPr/>
        </p:nvSpPr>
        <p:spPr>
          <a:xfrm>
            <a:off x="2728881" y="1477038"/>
            <a:ext cx="7431119" cy="3046988"/>
          </a:xfrm>
          <a:prstGeom prst="rect">
            <a:avLst/>
          </a:prstGeom>
          <a:noFill/>
        </p:spPr>
        <p:txBody>
          <a:bodyPr wrap="square" rtlCol="0">
            <a:spAutoFit/>
          </a:bodyPr>
          <a:lstStyle/>
          <a:p>
            <a:r>
              <a:rPr lang="en-US" sz="1600" b="1" dirty="0">
                <a:solidFill>
                  <a:srgbClr val="00B050"/>
                </a:solidFill>
                <a:latin typeface="Monaco" pitchFamily="2" charset="77"/>
              </a:rPr>
              <a:t># evaluate the following in the R console (or predict)</a:t>
            </a:r>
          </a:p>
          <a:p>
            <a:endParaRPr lang="en-US" sz="2200" b="1" dirty="0">
              <a:solidFill>
                <a:schemeClr val="accent1">
                  <a:lumMod val="50000"/>
                  <a:lumOff val="50000"/>
                </a:schemeClr>
              </a:solidFill>
              <a:latin typeface="Monaco" pitchFamily="2" charset="77"/>
            </a:endParaRP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FALSE</a:t>
            </a: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FALSE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 </a:t>
            </a:r>
            <a:r>
              <a:rPr lang="en-US" sz="2200" b="1" dirty="0">
                <a:latin typeface="Monaco" pitchFamily="2" charset="77"/>
              </a:rPr>
              <a:t>| !</a:t>
            </a:r>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p:txBody>
      </p:sp>
      <p:sp>
        <p:nvSpPr>
          <p:cNvPr id="2" name="TextBox 1">
            <a:extLst>
              <a:ext uri="{FF2B5EF4-FFF2-40B4-BE49-F238E27FC236}">
                <a16:creationId xmlns:a16="http://schemas.microsoft.com/office/drawing/2014/main" id="{41E0F194-85FE-5F52-37E2-DDB7E5AD76C0}"/>
              </a:ext>
            </a:extLst>
          </p:cNvPr>
          <p:cNvSpPr txBox="1"/>
          <p:nvPr/>
        </p:nvSpPr>
        <p:spPr>
          <a:xfrm>
            <a:off x="2887132" y="4955272"/>
            <a:ext cx="6697133" cy="646331"/>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Work out the individual expressions to TRUE or FALSE first, </a:t>
            </a:r>
          </a:p>
          <a:p>
            <a:r>
              <a:rPr lang="en-US" b="1" dirty="0">
                <a:solidFill>
                  <a:srgbClr val="C00000"/>
                </a:solidFill>
              </a:rPr>
              <a:t>then compute the answer according to the Boolean logic tables</a:t>
            </a:r>
            <a:endParaRPr lang="en-US" sz="1400" dirty="0">
              <a:latin typeface="Monaco" pitchFamily="2" charset="77"/>
            </a:endParaRPr>
          </a:p>
        </p:txBody>
      </p:sp>
      <p:pic>
        <p:nvPicPr>
          <p:cNvPr id="6" name="Picture 2" descr="Free Vectors | Hint icon light bulb">
            <a:extLst>
              <a:ext uri="{FF2B5EF4-FFF2-40B4-BE49-F238E27FC236}">
                <a16:creationId xmlns:a16="http://schemas.microsoft.com/office/drawing/2014/main" id="{19D568A4-08F3-5216-CE05-692158C90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6187" r="22022" b="7513"/>
          <a:stretch>
            <a:fillRect/>
          </a:stretch>
        </p:blipFill>
        <p:spPr bwMode="auto">
          <a:xfrm>
            <a:off x="1803400" y="4683661"/>
            <a:ext cx="997269" cy="118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55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52E4-B96F-39DB-B9EA-5DDCA19306E0}"/>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ea typeface="Calibri Light"/>
                <a:cs typeface="Calibri Light"/>
              </a:rPr>
              <a:t>What are we doing today?</a:t>
            </a:r>
            <a:endParaRPr lang="en-US">
              <a:solidFill>
                <a:srgbClr val="FFFEFF"/>
              </a:solidFill>
            </a:endParaRPr>
          </a:p>
        </p:txBody>
      </p:sp>
      <p:graphicFrame>
        <p:nvGraphicFramePr>
          <p:cNvPr id="7" name="Content Placeholder 2">
            <a:extLst>
              <a:ext uri="{FF2B5EF4-FFF2-40B4-BE49-F238E27FC236}">
                <a16:creationId xmlns:a16="http://schemas.microsoft.com/office/drawing/2014/main" id="{CE656AB6-87C1-CD1D-85CD-9ABCD97F352A}"/>
              </a:ext>
            </a:extLst>
          </p:cNvPr>
          <p:cNvGraphicFramePr>
            <a:graphicFrameLocks noGrp="1"/>
          </p:cNvGraphicFramePr>
          <p:nvPr>
            <p:ph idx="1"/>
            <p:extLst>
              <p:ext uri="{D42A27DB-BD31-4B8C-83A1-F6EECF244321}">
                <p14:modId xmlns:p14="http://schemas.microsoft.com/office/powerpoint/2010/main" val="276293633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988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4083380647"/>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01D59C-6C6F-4E35-93B8-B451F7132A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Dividend</Template>
  <TotalTime>13873</TotalTime>
  <Words>1889</Words>
  <Application>Microsoft Macintosh PowerPoint</Application>
  <PresentationFormat>Widescreen</PresentationFormat>
  <Paragraphs>308</Paragraphs>
  <Slides>40</Slides>
  <Notes>11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Aptos</vt:lpstr>
      <vt:lpstr>Arial</vt:lpstr>
      <vt:lpstr>Book Antiqua</vt:lpstr>
      <vt:lpstr>Bookman Old Style</vt:lpstr>
      <vt:lpstr>Calibri</vt:lpstr>
      <vt:lpstr>Calibri Light</vt:lpstr>
      <vt:lpstr>Comic Sans MS</vt:lpstr>
      <vt:lpstr>Courier New</vt:lpstr>
      <vt:lpstr>Franklin Gothic Book</vt:lpstr>
      <vt:lpstr>Franklin Gothic Medium</vt:lpstr>
      <vt:lpstr>Monaco</vt:lpstr>
      <vt:lpstr>Roboto Mono</vt:lpstr>
      <vt:lpstr>Source Sans Pro</vt:lpstr>
      <vt:lpstr>Wingdings</vt:lpstr>
      <vt:lpstr>Wingdings 2</vt:lpstr>
      <vt:lpstr>Dividend</vt:lpstr>
      <vt:lpstr>PowerPoint Presentation</vt:lpstr>
      <vt:lpstr>PowerPoint Presentation</vt:lpstr>
      <vt:lpstr>Download materials from github</vt:lpstr>
      <vt:lpstr>Sticky Notes</vt:lpstr>
      <vt:lpstr>What are we doing today?</vt:lpstr>
      <vt:lpstr>PowerPoint Presentation</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TRY IT ..</vt:lpstr>
      <vt:lpstr>PowerPoint Presentation</vt:lpstr>
      <vt:lpstr>PowerPoint Presentation</vt:lpstr>
      <vt:lpstr>PowerPoint Presentation</vt:lpstr>
      <vt:lpstr>PowerPoint Presentation</vt:lpstr>
      <vt:lpstr>PowerPoint Presentation</vt:lpstr>
      <vt:lpstr>PowerPoint Presentation</vt:lpstr>
      <vt:lpstr>Why should you use functions?</vt:lpstr>
      <vt:lpstr>PowerPoint Presentation</vt:lpstr>
      <vt:lpstr>Data Frames: Rectangles of Data</vt:lpstr>
      <vt:lpstr>Rows: Observations</vt:lpstr>
      <vt:lpstr>Columns: Variables</vt:lpstr>
      <vt:lpstr>PowerPoint Presentation</vt:lpstr>
      <vt:lpstr>PowerPoint Presentation</vt:lpstr>
      <vt:lpstr>PowerPoint Presentation</vt:lpstr>
      <vt:lpstr>PowerPoint Presentation</vt:lpstr>
      <vt:lpstr>PowerPoint Presentation</vt:lpstr>
      <vt:lpstr>Boolean / Logical operators: </vt:lpstr>
      <vt:lpstr>Boolean / Logical operators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261</cp:revision>
  <dcterms:created xsi:type="dcterms:W3CDTF">2024-06-05T15:31:59Z</dcterms:created>
  <dcterms:modified xsi:type="dcterms:W3CDTF">2025-06-24T13:34:30Z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